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06" r:id="rId1"/>
  </p:sldMasterIdLst>
  <p:notesMasterIdLst>
    <p:notesMasterId r:id="rId25"/>
  </p:notesMasterIdLst>
  <p:sldIdLst>
    <p:sldId id="256" r:id="rId2"/>
    <p:sldId id="257" r:id="rId3"/>
    <p:sldId id="259" r:id="rId4"/>
    <p:sldId id="262" r:id="rId5"/>
    <p:sldId id="260" r:id="rId6"/>
    <p:sldId id="297" r:id="rId7"/>
    <p:sldId id="294" r:id="rId8"/>
    <p:sldId id="270" r:id="rId9"/>
    <p:sldId id="286" r:id="rId10"/>
    <p:sldId id="289" r:id="rId11"/>
    <p:sldId id="287" r:id="rId12"/>
    <p:sldId id="288" r:id="rId13"/>
    <p:sldId id="264" r:id="rId14"/>
    <p:sldId id="274" r:id="rId15"/>
    <p:sldId id="290" r:id="rId16"/>
    <p:sldId id="291" r:id="rId17"/>
    <p:sldId id="277" r:id="rId18"/>
    <p:sldId id="292" r:id="rId19"/>
    <p:sldId id="273" r:id="rId20"/>
    <p:sldId id="295" r:id="rId21"/>
    <p:sldId id="293" r:id="rId22"/>
    <p:sldId id="275" r:id="rId23"/>
    <p:sldId id="296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20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6247" autoAdjust="0"/>
  </p:normalViewPr>
  <p:slideViewPr>
    <p:cSldViewPr snapToGrid="0">
      <p:cViewPr varScale="1">
        <p:scale>
          <a:sx n="104" d="100"/>
          <a:sy n="104" d="100"/>
        </p:scale>
        <p:origin x="144" y="2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2E8A6E-D07A-4FF5-8DFE-0979138CB327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65FCF-DEFC-4DAC-AB2E-65FE1B2A8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94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65FCF-DEFC-4DAC-AB2E-65FE1B2A8D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62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9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C16B1-21AF-671D-15C0-F41A40048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A5B398-AEFE-EC19-44F8-E05A9E6E23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F3C5D1-9E42-7D91-4AF5-2A1D1D3EA5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A65FF-2281-484D-0262-874044E3D4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4899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43D683-E8D5-40D1-733D-427649F66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673D94-45EB-EEF9-3D82-BF4ACB23AA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ADAF61-7BE2-1221-E44F-CB55E482BC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DE8896-F72D-5788-FC1E-CEFDB360B3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829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96500-1960-5FD8-D831-742380D9A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64C4FC-D0D0-C4BF-2189-40E9621FDC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BEA6E4-5268-19B0-699E-A92783DF73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50587-5C86-A38A-5FE2-9E787C898B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31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440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65FCF-DEFC-4DAC-AB2E-65FE1B2A8D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830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65FCF-DEFC-4DAC-AB2E-65FE1B2A8D9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635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352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567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741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0651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997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499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7393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1377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820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486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90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401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168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558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23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102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793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CCC4F64-F516-4D73-89BD-15109E9FC710}" type="datetimeFigureOut">
              <a:rPr lang="en-US" smtClean="0"/>
              <a:t>8/5/2024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33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07" r:id="rId1"/>
    <p:sldLayoutId id="2147484308" r:id="rId2"/>
    <p:sldLayoutId id="2147484309" r:id="rId3"/>
    <p:sldLayoutId id="2147484310" r:id="rId4"/>
    <p:sldLayoutId id="2147484311" r:id="rId5"/>
    <p:sldLayoutId id="2147484312" r:id="rId6"/>
    <p:sldLayoutId id="2147484313" r:id="rId7"/>
    <p:sldLayoutId id="2147484314" r:id="rId8"/>
    <p:sldLayoutId id="2147484315" r:id="rId9"/>
    <p:sldLayoutId id="2147484316" r:id="rId10"/>
    <p:sldLayoutId id="2147484317" r:id="rId11"/>
    <p:sldLayoutId id="2147484318" r:id="rId12"/>
    <p:sldLayoutId id="2147484319" r:id="rId13"/>
    <p:sldLayoutId id="2147484320" r:id="rId14"/>
    <p:sldLayoutId id="2147484321" r:id="rId15"/>
    <p:sldLayoutId id="2147484322" r:id="rId16"/>
    <p:sldLayoutId id="214748432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3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3.png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cbi.nlm.nih.gov/pmc/articles/PMC9175124/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kaggle.com/code/tajvarhirad/brca-prediction" TargetMode="Externa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hyperlink" Target="https://www.kaggle.com/code/fdemoribajolin/survival-prediction-breast-cancer" TargetMode="External"/><Relationship Id="rId5" Type="http://schemas.openxmlformats.org/officeDocument/2006/relationships/hyperlink" Target="https://www.kaggle.com/code/gpreda/credit-card-fraud-detection-predictive-models" TargetMode="External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7.xml"/><Relationship Id="rId9" Type="http://schemas.openxmlformats.org/officeDocument/2006/relationships/hyperlink" Target="https://www.ncbi.nlm.nih.gov/pmc/articles/PMC8051758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hyperlink" Target="https://www.kaggle.com/code/fdemoribajolin/survival-prediction-breast-cancer/input?select=BRCA.csv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roup 64">
            <a:extLst>
              <a:ext uri="{FF2B5EF4-FFF2-40B4-BE49-F238E27FC236}">
                <a16:creationId xmlns:a16="http://schemas.microsoft.com/office/drawing/2014/main" id="{E5D4A15D-C852-47D7-A7E3-7F8FEE9FCA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C06AA6A2-9E5B-46E6-82B0-8FC1CA723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4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1E7C01A-5F5B-4E17-B91B-26FA9ADB5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71DA43BF-6FE1-458D-A112-1687677B0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FAA5FF03-83FF-43B9-B66B-5FD05A958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C4D7AA7-0424-4C72-AE55-4B413DD471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BC2D80F1-5DC4-4396-B0E1-C774E82EC7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72" name="Freeform 5">
              <a:extLst>
                <a:ext uri="{FF2B5EF4-FFF2-40B4-BE49-F238E27FC236}">
                  <a16:creationId xmlns:a16="http://schemas.microsoft.com/office/drawing/2014/main" id="{48171057-920A-4188-A18E-97D710A35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3" name="Freeform 5">
              <a:extLst>
                <a:ext uri="{FF2B5EF4-FFF2-40B4-BE49-F238E27FC236}">
                  <a16:creationId xmlns:a16="http://schemas.microsoft.com/office/drawing/2014/main" id="{1C871B74-1D69-47F0-A28D-8F3454779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63001BDC-368C-49CC-9F3F-EAF38A0A49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76" name="Rectangle 75">
            <a:extLst>
              <a:ext uri="{FF2B5EF4-FFF2-40B4-BE49-F238E27FC236}">
                <a16:creationId xmlns:a16="http://schemas.microsoft.com/office/drawing/2014/main" id="{6288FC2F-B192-42B2-90BE-517E1039B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AA7411-372E-0AFD-16C8-637F4E807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8339" y="968643"/>
            <a:ext cx="8761413" cy="706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EBEBEB"/>
                </a:solidFill>
              </a:rPr>
              <a:t>Breast Cancer Survival Prediction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AB7E50-6DEC-6075-707E-34EFDA829053}"/>
              </a:ext>
            </a:extLst>
          </p:cNvPr>
          <p:cNvSpPr>
            <a:spLocks/>
          </p:cNvSpPr>
          <p:nvPr/>
        </p:nvSpPr>
        <p:spPr>
          <a:xfrm>
            <a:off x="8327270" y="5511316"/>
            <a:ext cx="2013058" cy="7105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 defTabSz="603504">
              <a:lnSpc>
                <a:spcPct val="120000"/>
              </a:lnSpc>
              <a:spcBef>
                <a:spcPts val="660"/>
              </a:spcBef>
              <a:spcAft>
                <a:spcPts val="396"/>
              </a:spcAft>
              <a:buClr>
                <a:schemeClr val="accent1"/>
              </a:buClr>
              <a:buSzPct val="160000"/>
            </a:pPr>
            <a:r>
              <a:rPr lang="en-US" sz="1848" b="1" kern="1200" dirty="0">
                <a:solidFill>
                  <a:srgbClr val="943C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Madhuri Basava</a:t>
            </a:r>
            <a:endParaRPr lang="en-US" sz="2800" b="1" dirty="0">
              <a:solidFill>
                <a:schemeClr val="accent4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AC81A6C-91C4-0E1D-89E5-2D10BD292A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437812" y="518160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95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44"/>
    </mc:Choice>
    <mc:Fallback xmlns="">
      <p:transition spd="slow" advTm="20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6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024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0DE01-FBD4-1894-9688-71F2F1CD8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F1682-A0BA-0F9F-4851-404DA9CD7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480" y="931572"/>
            <a:ext cx="10921040" cy="725475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Target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E33D98-0CCC-5957-F031-02BFE10BA2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544" y="5849833"/>
            <a:ext cx="10313582" cy="725475"/>
          </a:xfrm>
        </p:spPr>
        <p:txBody>
          <a:bodyPr anchor="t">
            <a:noAutofit/>
          </a:bodyPr>
          <a:lstStyle/>
          <a:p>
            <a:r>
              <a:rPr lang="en-US" sz="20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From the above chart, we can see that there are 255 records with Patients Alive and 62 records with Patients Dead.</a:t>
            </a:r>
            <a:endParaRPr lang="en-US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55C370-4E4F-9125-0A6C-264AA72664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83723" y="2398062"/>
            <a:ext cx="4877223" cy="3528366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844DF96-EE42-542F-66DF-C84E26EFE8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64053" y="510881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5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494"/>
    </mc:Choice>
    <mc:Fallback xmlns="">
      <p:transition spd="slow" advTm="214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9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6388F-530B-A06B-E05F-2FB0AAAD4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91DA4-18AF-3D5F-D933-AEC3C831A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480" y="672860"/>
            <a:ext cx="10921040" cy="1207697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5000" dirty="0"/>
              <a:t> </a:t>
            </a:r>
            <a:r>
              <a:rPr lang="en-US" sz="5000" dirty="0">
                <a:solidFill>
                  <a:schemeClr val="accent4"/>
                </a:solidFill>
              </a:rPr>
              <a:t>Correlation between the Numerical variables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4B283D-C389-03B0-F7BE-884FCC8DF9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74664" y="2609389"/>
            <a:ext cx="4473328" cy="3985605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E8E3E19-659D-BFF2-2E93-419ECE79FC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62070" y="529965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4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65"/>
    </mc:Choice>
    <mc:Fallback xmlns="">
      <p:transition spd="slow" advTm="72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780A3-DBDC-F01C-EB6A-2B46D0423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54EAF-2D68-D5A6-B4B1-89837B1C5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5848" y="808904"/>
            <a:ext cx="8853704" cy="954095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Tumour Stage vs Surgery Type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3591A-2FF3-6649-2AFF-337A9CCCB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5293" y="6154592"/>
            <a:ext cx="8074815" cy="550108"/>
          </a:xfrm>
        </p:spPr>
        <p:txBody>
          <a:bodyPr anchor="t">
            <a:normAutofit fontScale="85000" lnSpcReduction="20000"/>
          </a:bodyPr>
          <a:lstStyle/>
          <a:p>
            <a:r>
              <a:rPr lang="en-US" sz="210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From the above graph, we can conclude that for Tumour Stage III, a Lumpectomy can be performed to help the patient.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CEE5F1-6DDB-35AD-98ED-32F033C8C0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0263" y="2797780"/>
            <a:ext cx="5044877" cy="2918713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4BD9AE0-D6C5-CDDF-843A-C4214E0B27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08252" y="547281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89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694"/>
    </mc:Choice>
    <mc:Fallback xmlns="">
      <p:transition spd="slow" advTm="236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9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6B0B5-3233-490A-9EF0-B83171907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31" y="696912"/>
            <a:ext cx="8074815" cy="1618489"/>
          </a:xfrm>
        </p:spPr>
        <p:txBody>
          <a:bodyPr anchor="ctr">
            <a:normAutofit fontScale="90000"/>
          </a:bodyPr>
          <a:lstStyle/>
          <a:p>
            <a:r>
              <a:rPr lang="en-US" sz="5600" dirty="0">
                <a:solidFill>
                  <a:schemeClr val="accent4"/>
                </a:solidFill>
              </a:rPr>
              <a:t>Methodology: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9740B-04D5-4FAD-9C9A-C711959F9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8592" y="2907202"/>
            <a:ext cx="8074815" cy="3095675"/>
          </a:xfrm>
        </p:spPr>
        <p:txBody>
          <a:bodyPr anchor="t">
            <a:normAutofit/>
          </a:bodyPr>
          <a:lstStyle/>
          <a:p>
            <a:r>
              <a:rPr lang="en-US" sz="1800" kern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Random Forest Classifier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Decision </a:t>
            </a:r>
            <a:r>
              <a:rPr lang="en-US" sz="1800" kern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Tree Classifier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n-US" sz="1800" dirty="0">
              <a:solidFill>
                <a:srgbClr val="00000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XG Boost Classifier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Support Vector Machines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Logistic Regression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63337CD-0262-6F4D-B55F-D34E79DBA4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45198" y="506874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54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893"/>
    </mc:Choice>
    <mc:Fallback xmlns="">
      <p:transition spd="slow" advTm="16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9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C099686-0308-F853-55CE-82803E77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1414" y="1000664"/>
            <a:ext cx="8596312" cy="55015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Results: Evaluation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11E300B-C847-25C8-ADAA-7268431B3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71924" y="2386642"/>
            <a:ext cx="5375293" cy="77293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 </a:t>
            </a:r>
            <a:r>
              <a:rPr lang="en-US" sz="2800" dirty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Classifier</a:t>
            </a:r>
          </a:p>
          <a:p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9C99F653-8C4E-93AE-FE97-AD47BD2F9371}"/>
              </a:ext>
            </a:extLst>
          </p:cNvPr>
          <p:cNvSpPr txBox="1">
            <a:spLocks/>
          </p:cNvSpPr>
          <p:nvPr/>
        </p:nvSpPr>
        <p:spPr>
          <a:xfrm>
            <a:off x="1478898" y="6248400"/>
            <a:ext cx="7961344" cy="3811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Accuracy obtained with the Random Forest Classifier is 0.75.</a:t>
            </a:r>
            <a:endParaRPr lang="en-US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FB1702-6D00-5790-CA7F-3C4DF179C44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2338" y="2918244"/>
            <a:ext cx="4458086" cy="3330156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AB80A92-50B9-4AF9-79EA-92E22C21FA6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97416" y="545667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17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50"/>
    </mc:Choice>
    <mc:Fallback xmlns="">
      <p:transition spd="slow" advTm="16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5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C099686-0308-F853-55CE-82803E77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355" y="948133"/>
            <a:ext cx="8596312" cy="55015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Results: Evaluation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11E300B-C847-25C8-ADAA-7268431B3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347966" y="2329102"/>
            <a:ext cx="5375293" cy="55015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Decision Tree Classifier</a:t>
            </a:r>
            <a:endParaRPr lang="en-US" sz="28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42399-384F-5DBD-A853-64B003185623}"/>
              </a:ext>
            </a:extLst>
          </p:cNvPr>
          <p:cNvSpPr txBox="1">
            <a:spLocks/>
          </p:cNvSpPr>
          <p:nvPr/>
        </p:nvSpPr>
        <p:spPr>
          <a:xfrm>
            <a:off x="2115328" y="6155660"/>
            <a:ext cx="7961344" cy="3811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Accuracy score obtained with the Decision Tree Classifier is 0.67.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101C750-E664-36E6-6E3C-2C6FE409BA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9519" y="2879254"/>
            <a:ext cx="4092295" cy="3374897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1EBD1D5-D7C7-EE9B-F571-17AF331BE56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08252" y="504103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062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09"/>
    </mc:Choice>
    <mc:Fallback xmlns="">
      <p:transition spd="slow" advTm="107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0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C099686-0308-F853-55CE-82803E77B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883" y="1026543"/>
            <a:ext cx="8596312" cy="55015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Results: Evaluation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11E300B-C847-25C8-ADAA-7268431B3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65222" y="2541917"/>
            <a:ext cx="5375293" cy="55015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</a:t>
            </a:r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XGBoost Classifier</a:t>
            </a:r>
            <a:endParaRPr lang="en-US" sz="280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F632C10-FED6-D11C-9602-B9B9A45756EE}"/>
              </a:ext>
            </a:extLst>
          </p:cNvPr>
          <p:cNvSpPr txBox="1">
            <a:spLocks/>
          </p:cNvSpPr>
          <p:nvPr/>
        </p:nvSpPr>
        <p:spPr>
          <a:xfrm>
            <a:off x="1772196" y="6343503"/>
            <a:ext cx="7961344" cy="3811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Accuracy score obtained with the XGBoost Classifier is 0.78.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4A7C54-E671-7429-8988-A55A103930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4171" y="3092069"/>
            <a:ext cx="3871295" cy="3232637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A4DC7A5-6483-9A6E-E0DC-B52D17E639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43598" y="513339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47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26"/>
    </mc:Choice>
    <mc:Fallback xmlns="">
      <p:transition spd="slow" advTm="116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2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4FC82-37BA-D979-9EB7-379CCB63B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9F996-20A8-DA65-4777-E16C3CAA0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693" y="968099"/>
            <a:ext cx="8596668" cy="6604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Results: Evaluation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3E3EBD7-14BC-C72D-D66A-D4CE6E2CF2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30700" y="2318612"/>
            <a:ext cx="4825158" cy="424371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4)  Support Vector Machines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8CEA062-9296-80F3-5D19-92095C4429E9}"/>
              </a:ext>
            </a:extLst>
          </p:cNvPr>
          <p:cNvSpPr txBox="1">
            <a:spLocks/>
          </p:cNvSpPr>
          <p:nvPr/>
        </p:nvSpPr>
        <p:spPr>
          <a:xfrm>
            <a:off x="1462606" y="6236898"/>
            <a:ext cx="7961344" cy="3811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Accuracy score obtained with the Support Vector Machines is 0.62.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E2F2DB-9F92-AF6E-600F-7B746CA2CB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1424" y="2889529"/>
            <a:ext cx="4023709" cy="3347369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4E4DD18-80C0-C291-4AC3-AC08B700F6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377343" y="513339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93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44"/>
    </mc:Choice>
    <mc:Fallback xmlns="">
      <p:transition spd="slow" advTm="12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4FC82-37BA-D979-9EB7-379CCB63B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9F996-20A8-DA65-4777-E16C3CAA0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571" y="938744"/>
            <a:ext cx="8596668" cy="6604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Results: Evaluation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3E3EBD7-14BC-C72D-D66A-D4CE6E2CF2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39326" y="2430755"/>
            <a:ext cx="4825158" cy="424371"/>
          </a:xfrm>
        </p:spPr>
        <p:txBody>
          <a:bodyPr>
            <a:noAutofit/>
          </a:bodyPr>
          <a:lstStyle/>
          <a:p>
            <a:r>
              <a:rPr lang="en-US" sz="2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5)  Logistic Regression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F754D4F-CF01-96B9-895C-E545C67BC941}"/>
              </a:ext>
            </a:extLst>
          </p:cNvPr>
          <p:cNvSpPr txBox="1">
            <a:spLocks/>
          </p:cNvSpPr>
          <p:nvPr/>
        </p:nvSpPr>
        <p:spPr>
          <a:xfrm>
            <a:off x="1170354" y="6299935"/>
            <a:ext cx="7961344" cy="3811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Accuracy score obtained with the Logistic Regression is 0.63.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7D7A80-C529-6475-434D-AA7684C01D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9655" y="3020354"/>
            <a:ext cx="3962743" cy="3278255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9EE0F95-EE7A-05B5-9B55-3D28B762E6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906289" y="505027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017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87"/>
    </mc:Choice>
    <mc:Fallback xmlns="">
      <p:transition spd="slow" advTm="12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8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05A7-C000-57C9-1C1D-F01841FF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85800"/>
            <a:ext cx="8596668" cy="883920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Best Model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BFDB9-35B6-F36B-E407-116AE340F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895" y="2377440"/>
            <a:ext cx="8761412" cy="4480560"/>
          </a:xfrm>
        </p:spPr>
        <p:txBody>
          <a:bodyPr>
            <a:normAutofit/>
          </a:bodyPr>
          <a:lstStyle/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Accuracy score obtained with the Random Forest Classifier is 0.75. </a:t>
            </a: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Accuracy score obtained with the Decision Tree Classifier is 0.67. </a:t>
            </a: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Accuracy score obtained with the XGBoost Classifier is 0.78.</a:t>
            </a: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Accuracy score obtained with the Support Vector Machines is 0.62.</a:t>
            </a: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Accuracy score obtained with the </a:t>
            </a:r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Logistic regression is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0.63.</a:t>
            </a:r>
          </a:p>
          <a:p>
            <a:pPr marL="0" marR="0" indent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	From the above scores, we can conclude that the XG Boost Classifier is the best Model.</a:t>
            </a:r>
          </a:p>
          <a:p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629E4D9-97BF-07FA-FD5B-881181B7DC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266307" y="487478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561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46"/>
    </mc:Choice>
    <mc:Fallback xmlns="">
      <p:transition spd="slow" advTm="154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433D9-48EF-4FAA-F444-F146B41679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7787" y="834430"/>
            <a:ext cx="8596668" cy="909321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Breast Cancer Survival Background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4030570-F18D-152D-9BDE-0CA56922D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21326" y="2858922"/>
            <a:ext cx="8749348" cy="3449319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Breast cancer is the most common cancer among women. </a:t>
            </a:r>
            <a:endParaRPr lang="en-US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In 2018, there were approximately 2.1 million new cases of breast cancer in women, accounting for 24.2% of the total cases, and the mortality rate was approximately 15.0%</a:t>
            </a:r>
            <a:r>
              <a:rPr lang="en-US" i="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Over the past 30 years, this disease has increased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 while t</a:t>
            </a:r>
            <a:r>
              <a:rPr lang="en-US" sz="18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he death rate has decreased.</a:t>
            </a:r>
            <a:endParaRPr lang="en-US" i="0" dirty="0"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endParaRPr lang="en-US" sz="1500" dirty="0"/>
          </a:p>
          <a:p>
            <a:pPr>
              <a:lnSpc>
                <a:spcPct val="110000"/>
              </a:lnSpc>
            </a:pPr>
            <a:endParaRPr lang="en-US" sz="1500" dirty="0"/>
          </a:p>
          <a:p>
            <a:pPr>
              <a:lnSpc>
                <a:spcPct val="110000"/>
              </a:lnSpc>
            </a:pPr>
            <a:endParaRPr lang="en-US" sz="1500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CAF345-A849-B3D9-3EF6-9FECF20519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07619" y="512416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55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416"/>
    </mc:Choice>
    <mc:Fallback xmlns="">
      <p:transition spd="slow" advTm="44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05A7-C000-57C9-1C1D-F01841FF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120" y="880469"/>
            <a:ext cx="8596668" cy="62484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Answers to the above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BFDB9-35B6-F36B-E407-116AE340F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8122" y="2337758"/>
            <a:ext cx="8761412" cy="4166559"/>
          </a:xfrm>
        </p:spPr>
        <p:txBody>
          <a:bodyPr>
            <a:noAutofit/>
          </a:bodyPr>
          <a:lstStyle/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sz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 the XGBoost classifier, </a:t>
            </a:r>
            <a:r>
              <a:rPr lang="en-US" sz="12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‘Tumour Stage III’, Surgery type Other, ER2 Status_Negative, Surgery_type_Mastectomy, and ‘Tumour Stage I’ features are important.</a:t>
            </a:r>
            <a:endParaRPr lang="en-US" sz="12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spcBef>
                <a:spcPts val="0"/>
              </a:spcBef>
              <a:spcAft>
                <a:spcPts val="800"/>
              </a:spcAft>
            </a:pPr>
            <a:r>
              <a:rPr lang="en-US" sz="12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Random Forest, </a:t>
            </a:r>
            <a:r>
              <a:rPr lang="en-US" sz="1200" kern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Decision Tree </a:t>
            </a:r>
            <a:r>
              <a:rPr lang="en-US" sz="12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Classifier, XG Boost Classifier, Support Vector Classification, and Logistic Regression algorithms are suitable for modeling</a:t>
            </a:r>
            <a:r>
              <a:rPr lang="en-US" sz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>
              <a:spcBef>
                <a:spcPts val="0"/>
              </a:spcBef>
              <a:spcAft>
                <a:spcPts val="800"/>
              </a:spcAft>
            </a:pPr>
            <a:r>
              <a:rPr lang="en-US" sz="12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Metrics like accuracy, precision, recall, F1-score, and confusion Matrix are used to evaluate the performance of the models</a:t>
            </a:r>
            <a:r>
              <a:rPr lang="en-US" sz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>
              <a:spcBef>
                <a:spcPts val="0"/>
              </a:spcBef>
              <a:spcAft>
                <a:spcPts val="800"/>
              </a:spcAft>
            </a:pPr>
            <a:r>
              <a:rPr lang="en-US" sz="12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Missing data is handled using the imputation technique by removing the rows with null values</a:t>
            </a:r>
            <a:r>
              <a:rPr lang="en-US" sz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12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>
              <a:spcBef>
                <a:spcPts val="0"/>
              </a:spcBef>
              <a:spcAft>
                <a:spcPts val="800"/>
              </a:spcAft>
            </a:pPr>
            <a:r>
              <a:rPr lang="en-US" sz="12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Data quality will be ensured through rigorous data cleaning, validation checks, consistency checks, and by setting up a data governance framework to monitor and maintain data integrity</a:t>
            </a:r>
            <a:r>
              <a:rPr lang="en-US" sz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>
              <a:spcBef>
                <a:spcPts val="0"/>
              </a:spcBef>
              <a:spcAft>
                <a:spcPts val="800"/>
              </a:spcAft>
            </a:pPr>
            <a:r>
              <a:rPr lang="en-US" sz="12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The anonymization of patient data ensures data privacy. Here, in the first column, Patient_Id’s values in the data set are anonymized</a:t>
            </a:r>
            <a:r>
              <a:rPr lang="en-US" sz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>
              <a:spcBef>
                <a:spcPts val="0"/>
              </a:spcBef>
              <a:spcAft>
                <a:spcPts val="800"/>
              </a:spcAft>
            </a:pPr>
            <a:r>
              <a:rPr lang="en-US" sz="12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Ethical implications will be communicated through clear, understandable reports and consultations with healthcare providers, ensuring patients are fully informed about their prognosis and treatment options</a:t>
            </a:r>
            <a:r>
              <a:rPr lang="en-US" sz="1200" kern="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>
              <a:spcBef>
                <a:spcPts val="0"/>
              </a:spcBef>
              <a:spcAft>
                <a:spcPts val="800"/>
              </a:spcAft>
            </a:pPr>
            <a:r>
              <a:rPr lang="en-US" sz="12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Models will be periodically retrained with new data, and a continuous learning framework will be established to incorporate the latest medical research findings.</a:t>
            </a:r>
          </a:p>
          <a:p>
            <a:pPr marL="0">
              <a:spcBef>
                <a:spcPts val="0"/>
              </a:spcBef>
              <a:spcAft>
                <a:spcPts val="800"/>
              </a:spcAft>
            </a:pPr>
            <a:r>
              <a:rPr lang="en-US" sz="12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Real-time data will be incorporated through integration with IoT platforms and wearable devices, enabling continuous monitoring and dynamic updates to predictions.</a:t>
            </a:r>
          </a:p>
          <a:p>
            <a:pPr marL="0">
              <a:spcBef>
                <a:spcPts val="0"/>
              </a:spcBef>
              <a:spcAft>
                <a:spcPts val="800"/>
              </a:spcAft>
            </a:pPr>
            <a:r>
              <a:rPr lang="en-US" sz="12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Success will be measured through metrics such as improved survival rates, patient satisfaction, reduced treatment costs, and enhanced healthcare provider efficiency.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600CA8F-6A50-99C2-1719-548107BC74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83114" y="493943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63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3642"/>
    </mc:Choice>
    <mc:Fallback xmlns="">
      <p:transition spd="slow" advTm="83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6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05A7-C000-57C9-1C1D-F01841FF6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3484" y="764875"/>
            <a:ext cx="8596668" cy="840509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BFDB9-35B6-F36B-E407-116AE340F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5294" y="3175392"/>
            <a:ext cx="8761412" cy="2656064"/>
          </a:xfrm>
        </p:spPr>
        <p:txBody>
          <a:bodyPr>
            <a:normAutofit/>
          </a:bodyPr>
          <a:lstStyle/>
          <a:p>
            <a:pPr marL="0" marR="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Breast cancer survival prediction is a crucial business problem that can significantly impact patient care, healthcare economics, and medical research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0" marR="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Implementing advanced predictive models can lead to better decision-making, improved patient outcomes, and more efficient resource utilization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0" marR="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above 5 models are used to predict Breast Cancer Survival and the best model (XGBoost) is chosen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sz="1400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FE0BBB7-9ECE-9EB7-1350-2F455E669E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76706" y="505027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6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723"/>
    </mc:Choice>
    <mc:Fallback xmlns="">
      <p:transition spd="slow" advTm="327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2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1F4B1-6A69-C9E8-7D0F-426C36455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0CE2C-458E-4C53-09F8-2A6009F3F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97666" y="3036498"/>
            <a:ext cx="8596668" cy="3611722"/>
          </a:xfrm>
        </p:spPr>
        <p:txBody>
          <a:bodyPr>
            <a:normAutofit/>
          </a:bodyPr>
          <a:lstStyle/>
          <a:p>
            <a:pPr marL="0" indent="0" algn="l" rtl="0">
              <a:buNone/>
            </a:pPr>
            <a:r>
              <a:rPr lang="en-US" sz="22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  <a:endParaRPr lang="en-US" sz="2400" b="1" i="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Breast Cancer Survival Prediction dataset is retrieved from the Kaggle website:</a:t>
            </a:r>
          </a:p>
          <a:p>
            <a:pPr marL="0" indent="0">
              <a:buNone/>
            </a:pPr>
            <a:r>
              <a:rPr lang="en-US" sz="1400" i="1" u="sng" dirty="0">
                <a:solidFill>
                  <a:srgbClr val="B9D18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	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Survival Prediction Breast Cancer (kaggle.com)</a:t>
            </a:r>
            <a:endParaRPr lang="en-US" sz="14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/>
            <a:r>
              <a:rPr lang="en-US" sz="1400" b="1" i="0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7"/>
              </a:rPr>
              <a:t>BRCA_Prediction (kaggle.com)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/>
            <a:r>
              <a:rPr lang="en-US" sz="1400" b="1" i="0" dirty="0">
                <a:solidFill>
                  <a:schemeClr val="accent4">
                    <a:lumMod val="75000"/>
                  </a:schemeClr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8"/>
              </a:rPr>
              <a:t>Prediction of Breast Cancer using Machine Learning Approaches - PMC (nih.gov)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 rtl="0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  <a:hlinkClick r:id="rId9"/>
              </a:rPr>
              <a:t>Predicting breast cancer 5-year survival using machine learning: A systematic review - PMC (nih.gov)</a:t>
            </a:r>
            <a:endParaRPr lang="en-US" sz="14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88955BF1-BB59-A025-8C9E-3884DD24687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-161075" t="-161075" r="-161075" b="-161075"/>
          <a:stretch>
            <a:fillRect/>
          </a:stretch>
        </p:blipFill>
        <p:spPr>
          <a:xfrm>
            <a:off x="10052304" y="4729018"/>
            <a:ext cx="2057400" cy="1773382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443409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61"/>
    </mc:Choice>
    <mc:Fallback>
      <p:transition spd="slow" advTm="5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0CE2C-458E-4C53-09F8-2A6009F3F8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7326" y="3221390"/>
            <a:ext cx="8596668" cy="1208849"/>
          </a:xfrm>
        </p:spPr>
        <p:txBody>
          <a:bodyPr>
            <a:normAutofit/>
          </a:bodyPr>
          <a:lstStyle/>
          <a:p>
            <a:pPr marL="0" indent="0" algn="ctr" rtl="0">
              <a:buNone/>
            </a:pPr>
            <a:r>
              <a:rPr lang="en-US" sz="2800" dirty="0">
                <a:solidFill>
                  <a:schemeClr val="tx1"/>
                </a:solidFill>
              </a:rPr>
              <a:t>THANK YOU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5885C3C-7665-9DDB-2D76-4E11C5960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</a:rPr>
              <a:t>THANK YOU</a:t>
            </a:r>
          </a:p>
        </p:txBody>
      </p:sp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4D06665-615C-FE4F-12A4-77532441AE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386579" y="518881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560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82"/>
    </mc:Choice>
    <mc:Fallback>
      <p:transition spd="slow" advTm="39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8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3759E-6931-82AA-314C-5DC8DA3C2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>
                <a:solidFill>
                  <a:schemeClr val="accent4"/>
                </a:solidFill>
              </a:rPr>
              <a:t>Dataset: Source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F5A6E-7768-B8CF-8FCD-AE23B8955F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1428" y="3221639"/>
            <a:ext cx="8596668" cy="2964304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is taken from the Kaggle website: </a:t>
            </a:r>
            <a:r>
              <a:rPr lang="en-US" sz="2400" dirty="0">
                <a:hlinkClick r:id="rId4"/>
              </a:rPr>
              <a:t>Survival Prediction Breast Cancer (kaggle.com)</a:t>
            </a:r>
            <a:endParaRPr lang="en-US" sz="2400" dirty="0">
              <a:solidFill>
                <a:schemeClr val="accent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35553FA-F495-C996-77CA-DA74290427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08253" y="539201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20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462"/>
    </mc:Choice>
    <mc:Fallback xmlns="">
      <p:transition spd="slow" advTm="154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DB9B3-B122-3277-D4BA-10E0C517C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>
                <a:solidFill>
                  <a:schemeClr val="accent4"/>
                </a:solidFill>
              </a:rPr>
              <a:t>Data Understanding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45FC4-67F5-5FF6-F024-8CC150468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7364" y="3025571"/>
            <a:ext cx="4797272" cy="1692455"/>
          </a:xfrm>
        </p:spPr>
        <p:txBody>
          <a:bodyPr/>
          <a:lstStyle/>
          <a:p>
            <a:r>
              <a:rPr lang="en-US" sz="1800" dirty="0"/>
              <a:t>There are 334 records in the data set</a:t>
            </a:r>
          </a:p>
          <a:p>
            <a:r>
              <a:rPr lang="en-US" sz="1800" dirty="0"/>
              <a:t>There are a few missing Values</a:t>
            </a:r>
          </a:p>
          <a:p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D168792-E32C-EC95-38A9-4070250258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43598" y="53181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16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46"/>
    </mc:Choice>
    <mc:Fallback xmlns="">
      <p:transition spd="slow" advTm="106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6BDE-932F-D319-B49B-F0B496B4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>
                <a:solidFill>
                  <a:schemeClr val="accent4"/>
                </a:solidFill>
              </a:rPr>
              <a:t>Dataset: Numerical Features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ACF56-DFC3-6EF6-B338-2452ADC6E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5294" y="2620513"/>
            <a:ext cx="8761412" cy="37048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 are a total of 16 features out of which 5 are numerical features.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Age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A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 at diagnosis (Years)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Protein1, Protein2, Protein3, Protein4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Expression levels of these proteins.</a:t>
            </a:r>
            <a:endParaRPr lang="en-US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87616B8-506C-1386-E43B-6C4CEBBB1F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155671" y="506874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4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167"/>
    </mc:Choice>
    <mc:Fallback xmlns="">
      <p:transition spd="slow" advTm="251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6BDE-932F-D319-B49B-F0B496B4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>
                <a:solidFill>
                  <a:schemeClr val="accent4"/>
                </a:solidFill>
              </a:rPr>
              <a:t>Dataset: Categorical Features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ACF56-DFC3-6EF6-B338-2452ADC6E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5294" y="2544791"/>
            <a:ext cx="8761412" cy="438221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There are a total of 16 features out of which 9 are categorical features.</a:t>
            </a: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Patient_ID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unique identifier ID of a patient</a:t>
            </a: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Gender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Male/Female.</a:t>
            </a: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Tumour_Stage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Tumor stage, classified as I, II, or III.</a:t>
            </a: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Histology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Histological type of the tumor, which can be Infiltrating Ductal Carcinoma, Infiltrating Lobular Carcinoma, or Mucinous Carcinoma.</a:t>
            </a:r>
            <a:endParaRPr lang="en-US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ER status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Estrogen Receptor status, indicated as Positive or Negative. </a:t>
            </a: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 status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Progesterone Receptor status, indicated as Positive or Negative.</a:t>
            </a: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HER2 status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HER2 status is indicated as Positive or Negative.</a:t>
            </a: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Surgery_type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Type of surgical procedure performed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Date_of_Surgery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Date on which surgery was performed.</a:t>
            </a: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Date_of_Last_Visit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Date of the last visit.</a:t>
            </a:r>
          </a:p>
          <a:p>
            <a:r>
              <a:rPr lang="en-US" sz="18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Patient_Status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Status of the patient, specified as Alive or Dead.</a:t>
            </a:r>
          </a:p>
          <a:p>
            <a:endParaRPr lang="en-US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2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4F2028A-8009-AA2A-186D-9858979FA4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76706" y="546590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399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492"/>
    </mc:Choice>
    <mc:Fallback xmlns="">
      <p:transition spd="slow" advTm="244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6BDE-932F-D319-B49B-F0B496B4E2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7666" y="719972"/>
            <a:ext cx="8596668" cy="613144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chemeClr val="accent4"/>
                </a:solidFill>
              </a:rPr>
              <a:t>Questions we want to answer</a:t>
            </a:r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ACF56-DFC3-6EF6-B338-2452ADC6E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71424" y="2381753"/>
            <a:ext cx="8761412" cy="4251960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Which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features are most relevant for predicting Breast Cancer survival?</a:t>
            </a:r>
            <a:endParaRPr lang="en-US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Which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models are suitable for Breast Cancer survival prediction?</a:t>
            </a:r>
            <a:endParaRPr lang="en-US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What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criteria should be used to evaluate the performance of the models?</a:t>
            </a:r>
          </a:p>
          <a:p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will the missing data be handled in the dataset?</a:t>
            </a:r>
          </a:p>
          <a:p>
            <a:r>
              <a:rPr lang="en-US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What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steps will be taken to ensure data quality and integrity?</a:t>
            </a:r>
          </a:p>
          <a:p>
            <a:r>
              <a:rPr lang="en-US" kern="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will data privacy be ensured, given the sensitivity of medical data?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How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will the ethical implications of survival predictions be communicated to patients and healthcare providers?</a:t>
            </a:r>
          </a:p>
          <a:p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 will the models be updated with new data and advancements in medical research?</a:t>
            </a:r>
          </a:p>
          <a:p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How will real-time data be incorporated into the prediction models?</a:t>
            </a:r>
          </a:p>
          <a:p>
            <a:r>
              <a:rPr lang="en-US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How </a:t>
            </a:r>
            <a:r>
              <a:rPr lang="en-US" sz="1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will the success of the project be measured in terms of improving patient outcomes and healthcare efficiency?</a:t>
            </a:r>
          </a:p>
          <a:p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E6A3075-B02C-8D61-4F6B-5067F321C7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394334" y="53181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64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889"/>
    </mc:Choice>
    <mc:Fallback xmlns="">
      <p:transition spd="slow" advTm="288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49CCB-4B93-4CA9-8D3C-3E4E3083F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7201" y="649754"/>
            <a:ext cx="6167120" cy="1618489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Methodology: 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C9888-F973-41AF-86FD-71D590DFF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8592" y="3041377"/>
            <a:ext cx="8074815" cy="1857190"/>
          </a:xfrm>
        </p:spPr>
        <p:txBody>
          <a:bodyPr anchor="t">
            <a:normAutofit/>
          </a:bodyPr>
          <a:lstStyle/>
          <a:p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Checked for null values. There are some null values. Removed the records with null values.</a:t>
            </a:r>
          </a:p>
          <a:p>
            <a:r>
              <a:rPr lang="en-US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Checked for Duplicate records. There are no duplicate records.</a:t>
            </a:r>
          </a:p>
          <a:p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Removed the features that are not necessary for modeling. </a:t>
            </a:r>
            <a:endParaRPr lang="en-US" sz="20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45C8B1A-1355-5EF0-B1A0-90886AF17A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451234" y="491934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54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03"/>
    </mc:Choice>
    <mc:Fallback xmlns="">
      <p:transition spd="slow" advTm="19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E6CE37-B356-BD7B-CCED-C8B406124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69609-E2F8-301C-7374-B52055159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1183" y="753973"/>
            <a:ext cx="8596668" cy="92964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Steps taken for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0C6C6-B279-538C-F376-CCD5BBA85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5294" y="2548266"/>
            <a:ext cx="8761412" cy="3555761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Load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data set into a data frame. </a:t>
            </a:r>
          </a:p>
          <a:p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Perform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EDA to understand the characteristics of the data set.</a:t>
            </a:r>
          </a:p>
          <a:p>
            <a:r>
              <a:rPr lang="en-US" sz="180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data set. Remove the unnecessary features.</a:t>
            </a:r>
          </a:p>
          <a:p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Evaluate the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correlation between the variables in the dataset.</a:t>
            </a:r>
            <a:endParaRPr lang="en-US" sz="1800" dirty="0">
              <a:solidFill>
                <a:srgbClr val="3C4043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pply various models to the data set.</a:t>
            </a:r>
          </a:p>
          <a:p>
            <a:r>
              <a:rPr lang="en-US" dirty="0">
                <a:solidFill>
                  <a:srgbClr val="3C4043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Create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confusion matrix to show the performance of each model to evaluate the predicted values from the model vs. the actual values from the test dataset.</a:t>
            </a:r>
          </a:p>
          <a:p>
            <a:r>
              <a:rPr lang="en-US" sz="180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Calculate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accuracy for each model and choose the best model.</a:t>
            </a:r>
          </a:p>
          <a:p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5AA3EC5-858A-EC4F-36A3-BFC152853C7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358871" y="513339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25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27"/>
    </mc:Choice>
    <mc:Fallback xmlns="">
      <p:transition spd="slow" advTm="26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8448</TotalTime>
  <Words>1250</Words>
  <Application>Microsoft Office PowerPoint</Application>
  <PresentationFormat>Widescreen</PresentationFormat>
  <Paragraphs>120</Paragraphs>
  <Slides>23</Slides>
  <Notes>8</Notes>
  <HiddenSlides>0</HiddenSlides>
  <MMClips>23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Century Gothic</vt:lpstr>
      <vt:lpstr>Times New Roman</vt:lpstr>
      <vt:lpstr>Wingdings 3</vt:lpstr>
      <vt:lpstr>Ion Boardroom</vt:lpstr>
      <vt:lpstr>Breast Cancer Survival Prediction</vt:lpstr>
      <vt:lpstr>Breast Cancer Survival Background</vt:lpstr>
      <vt:lpstr>Dataset: Source</vt:lpstr>
      <vt:lpstr>Data Understanding</vt:lpstr>
      <vt:lpstr>Dataset: Numerical Features</vt:lpstr>
      <vt:lpstr>Dataset: Categorical Features</vt:lpstr>
      <vt:lpstr>Questions we want to answer</vt:lpstr>
      <vt:lpstr>Methodology: Data Cleaning</vt:lpstr>
      <vt:lpstr>Steps taken for Modeling</vt:lpstr>
      <vt:lpstr> Target Distribution</vt:lpstr>
      <vt:lpstr> Correlation between the Numerical variables</vt:lpstr>
      <vt:lpstr> Tumour Stage vs Surgery Type</vt:lpstr>
      <vt:lpstr>Methodology: Algorithms</vt:lpstr>
      <vt:lpstr>Results: Evaluation</vt:lpstr>
      <vt:lpstr>Results: Evaluation</vt:lpstr>
      <vt:lpstr>Results: Evaluation</vt:lpstr>
      <vt:lpstr>Results: Evaluation</vt:lpstr>
      <vt:lpstr>Results: Evaluation</vt:lpstr>
      <vt:lpstr>Best Model Selection</vt:lpstr>
      <vt:lpstr>Answers to the above questions</vt:lpstr>
      <vt:lpstr>Conclusion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Madhuri Basava</dc:creator>
  <cp:lastModifiedBy>Madhuri Basava</cp:lastModifiedBy>
  <cp:revision>270</cp:revision>
  <dcterms:created xsi:type="dcterms:W3CDTF">2024-02-21T00:17:56Z</dcterms:created>
  <dcterms:modified xsi:type="dcterms:W3CDTF">2024-08-06T03:24:57Z</dcterms:modified>
</cp:coreProperties>
</file>

<file path=docProps/thumbnail.jpeg>
</file>